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2" r:id="rId2"/>
    <p:sldId id="372" r:id="rId3"/>
    <p:sldId id="405" r:id="rId4"/>
    <p:sldId id="404" r:id="rId5"/>
    <p:sldId id="395" r:id="rId6"/>
    <p:sldId id="382" r:id="rId7"/>
    <p:sldId id="369" r:id="rId8"/>
    <p:sldId id="306" r:id="rId9"/>
    <p:sldId id="390" r:id="rId10"/>
    <p:sldId id="371" r:id="rId11"/>
    <p:sldId id="406" r:id="rId12"/>
    <p:sldId id="407" r:id="rId13"/>
    <p:sldId id="410" r:id="rId14"/>
    <p:sldId id="422" r:id="rId15"/>
    <p:sldId id="423" r:id="rId16"/>
    <p:sldId id="426" r:id="rId17"/>
    <p:sldId id="439" r:id="rId18"/>
    <p:sldId id="424" r:id="rId19"/>
    <p:sldId id="425" r:id="rId20"/>
    <p:sldId id="385" r:id="rId21"/>
    <p:sldId id="374" r:id="rId22"/>
    <p:sldId id="418" r:id="rId23"/>
    <p:sldId id="419" r:id="rId24"/>
    <p:sldId id="432" r:id="rId25"/>
    <p:sldId id="434" r:id="rId26"/>
    <p:sldId id="433" r:id="rId27"/>
    <p:sldId id="440" r:id="rId28"/>
    <p:sldId id="441" r:id="rId29"/>
    <p:sldId id="442" r:id="rId30"/>
    <p:sldId id="420" r:id="rId31"/>
    <p:sldId id="437" r:id="rId32"/>
    <p:sldId id="427" r:id="rId33"/>
    <p:sldId id="438" r:id="rId34"/>
    <p:sldId id="428" r:id="rId35"/>
    <p:sldId id="443" r:id="rId36"/>
    <p:sldId id="429" r:id="rId37"/>
    <p:sldId id="444" r:id="rId38"/>
    <p:sldId id="430" r:id="rId39"/>
    <p:sldId id="409" r:id="rId40"/>
    <p:sldId id="391" r:id="rId41"/>
    <p:sldId id="421" r:id="rId42"/>
    <p:sldId id="37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A1771A-83F7-4683-9DAF-762C9E7C8D32}">
          <p14:sldIdLst>
            <p14:sldId id="262"/>
            <p14:sldId id="372"/>
            <p14:sldId id="405"/>
            <p14:sldId id="404"/>
            <p14:sldId id="395"/>
            <p14:sldId id="382"/>
            <p14:sldId id="369"/>
            <p14:sldId id="306"/>
            <p14:sldId id="390"/>
            <p14:sldId id="371"/>
            <p14:sldId id="406"/>
            <p14:sldId id="407"/>
            <p14:sldId id="410"/>
            <p14:sldId id="422"/>
            <p14:sldId id="423"/>
            <p14:sldId id="426"/>
            <p14:sldId id="439"/>
            <p14:sldId id="424"/>
            <p14:sldId id="425"/>
            <p14:sldId id="385"/>
            <p14:sldId id="374"/>
            <p14:sldId id="418"/>
            <p14:sldId id="419"/>
            <p14:sldId id="432"/>
            <p14:sldId id="434"/>
            <p14:sldId id="433"/>
            <p14:sldId id="440"/>
            <p14:sldId id="441"/>
            <p14:sldId id="442"/>
            <p14:sldId id="420"/>
            <p14:sldId id="437"/>
            <p14:sldId id="427"/>
            <p14:sldId id="438"/>
            <p14:sldId id="428"/>
            <p14:sldId id="443"/>
            <p14:sldId id="429"/>
            <p14:sldId id="444"/>
          </p14:sldIdLst>
        </p14:section>
        <p14:section name="Untitled Section" id="{5833C5DD-269C-482B-916A-4DEA7D2A6115}">
          <p14:sldIdLst>
            <p14:sldId id="430"/>
            <p14:sldId id="409"/>
            <p14:sldId id="391"/>
            <p14:sldId id="421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ha-Notebook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0000"/>
    <a:srgbClr val="17375E"/>
    <a:srgbClr val="66CCFF"/>
    <a:srgbClr val="FF99FF"/>
    <a:srgbClr val="FFFFFF"/>
    <a:srgbClr val="10253F"/>
    <a:srgbClr val="99FF66"/>
    <a:srgbClr val="99FF99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747" autoAdjust="0"/>
  </p:normalViewPr>
  <p:slideViewPr>
    <p:cSldViewPr showGuides="1">
      <p:cViewPr varScale="1">
        <p:scale>
          <a:sx n="63" d="100"/>
          <a:sy n="63" d="100"/>
        </p:scale>
        <p:origin x="132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6EEB-34DD-4D8E-BAB9-F4FE58A16A8E}" type="datetimeFigureOut">
              <a:rPr lang="en-US" smtClean="0"/>
              <a:t>5/6/2025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61D36-556A-456E-93FC-D8C248B60E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25132-AF25-4FE3-84B8-7C7802FA004D}" type="datetimeFigureOut">
              <a:rPr lang="en-US" smtClean="0"/>
              <a:t>5/6/2025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EDC57-975E-45E4-BAF9-3B743346219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FB9A0-29AF-47DD-9689-6D05F63730E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083779" y="3285024"/>
            <a:ext cx="7776864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Student Name :</a:t>
            </a:r>
          </a:p>
          <a:p>
            <a:pPr lvl="0" algn="just">
              <a:lnSpc>
                <a:spcPct val="150000"/>
              </a:lnSpc>
            </a:pPr>
            <a:r>
              <a:rPr lang="en-US" altLang="en-IN" sz="2400" b="1" dirty="0">
                <a:solidFill>
                  <a:srgbClr val="1F497D">
                    <a:lumMod val="50000"/>
                  </a:srgbClr>
                </a:solidFill>
              </a:rPr>
              <a:t>HARINI </a:t>
            </a:r>
            <a:r>
              <a:rPr lang="en-IN" sz="2400" b="1" dirty="0">
                <a:solidFill>
                  <a:srgbClr val="1F497D">
                    <a:lumMod val="50000"/>
                  </a:srgbClr>
                </a:solidFill>
              </a:rPr>
              <a:t>S</a:t>
            </a:r>
          </a:p>
          <a:p>
            <a:pPr lvl="0" algn="just">
              <a:lnSpc>
                <a:spcPct val="150000"/>
              </a:lnSpc>
            </a:pPr>
            <a:r>
              <a:rPr lang="en-IN" sz="2400" b="1" dirty="0">
                <a:solidFill>
                  <a:srgbClr val="1F497D">
                    <a:lumMod val="50000"/>
                  </a:srgbClr>
                </a:solidFill>
              </a:rPr>
              <a:t>(</a:t>
            </a:r>
            <a:r>
              <a:rPr lang="en-US" altLang="en-IN" sz="2400" b="1" dirty="0">
                <a:solidFill>
                  <a:srgbClr val="1F497D">
                    <a:lumMod val="50000"/>
                  </a:srgbClr>
                </a:solidFill>
              </a:rPr>
              <a:t>221421601015</a:t>
            </a:r>
            <a:r>
              <a:rPr lang="en-IN" sz="2400" b="1" dirty="0">
                <a:solidFill>
                  <a:srgbClr val="1F497D">
                    <a:lumMod val="50000"/>
                  </a:srgbClr>
                </a:solidFill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altLang="en-IN" sz="2400" b="1" dirty="0">
                <a:solidFill>
                  <a:srgbClr val="1F497D">
                    <a:lumMod val="50000"/>
                  </a:srgbClr>
                </a:solidFill>
              </a:rPr>
              <a:t>LAVANYA M</a:t>
            </a:r>
            <a:endParaRPr lang="en-IN" sz="2400" b="1" dirty="0">
              <a:solidFill>
                <a:srgbClr val="1F497D">
                  <a:lumMod val="50000"/>
                </a:srgb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IN" sz="2400" b="1" dirty="0">
                <a:solidFill>
                  <a:srgbClr val="1F497D">
                    <a:lumMod val="50000"/>
                  </a:srgbClr>
                </a:solidFill>
              </a:rPr>
              <a:t>(</a:t>
            </a:r>
            <a:r>
              <a:rPr lang="en-US" altLang="en-IN" sz="2400" b="1" dirty="0">
                <a:solidFill>
                  <a:srgbClr val="1F497D">
                    <a:lumMod val="50000"/>
                  </a:srgbClr>
                </a:solidFill>
              </a:rPr>
              <a:t>221421601021</a:t>
            </a:r>
            <a:r>
              <a:rPr lang="en-IN" sz="2400" b="1" dirty="0">
                <a:solidFill>
                  <a:srgbClr val="1F497D">
                    <a:lumMod val="50000"/>
                  </a:srgbClr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2100" y="639545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57289" y="748995"/>
            <a:ext cx="9144000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en-US" sz="4000" b="1" dirty="0">
                <a:solidFill>
                  <a:srgbClr val="C00000"/>
                </a:solidFill>
                <a:cs typeface="Arial" panose="020B0604020202020204" pitchFamily="34" charset="0"/>
              </a:rPr>
              <a:t>Pancreatic Cancer Detection Using Deep Learning</a:t>
            </a:r>
          </a:p>
          <a:p>
            <a:pPr algn="ctr">
              <a:defRPr/>
            </a:pPr>
            <a:endParaRPr lang="en-US" sz="2000" b="1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IN" altLang="en-US" sz="2000" b="1" dirty="0">
                <a:cs typeface="Arial" panose="020B0604020202020204" pitchFamily="34" charset="0"/>
              </a:rPr>
              <a:t>BCA (DATA SCIENCE)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16632" y="3334869"/>
            <a:ext cx="496855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2400" b="1" dirty="0">
                <a:solidFill>
                  <a:srgbClr val="1F497D">
                    <a:lumMod val="50000"/>
                  </a:srgbClr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20" y="3490595"/>
            <a:ext cx="6526530" cy="200025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1F497D">
                    <a:lumMod val="50000"/>
                  </a:srgbClr>
                </a:solidFill>
              </a:rPr>
              <a:t>Supervisor :Mrs.T.PANDIYAVATHI</a:t>
            </a:r>
            <a:r>
              <a:rPr lang="en-IN" altLang="en-US" b="1" dirty="0">
                <a:solidFill>
                  <a:srgbClr val="1F497D">
                    <a:lumMod val="50000"/>
                  </a:srgbClr>
                </a:solidFill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en-US" b="1" dirty="0"/>
              <a:t> Designation</a:t>
            </a:r>
            <a:r>
              <a:rPr lang="en-IN" altLang="en-US" b="1" dirty="0"/>
              <a:t> </a:t>
            </a:r>
            <a:r>
              <a:rPr lang="en-US" b="1" dirty="0"/>
              <a:t>:Assistant</a:t>
            </a:r>
            <a:r>
              <a:rPr lang="en-IN" altLang="en-US" b="1" dirty="0"/>
              <a:t> </a:t>
            </a:r>
            <a:r>
              <a:rPr lang="en-US" b="1" dirty="0"/>
              <a:t>professor</a:t>
            </a:r>
            <a:r>
              <a:rPr lang="en-IN" altLang="en-US" b="1" dirty="0"/>
              <a:t> </a:t>
            </a:r>
            <a:r>
              <a:rPr lang="en-IN" altLang="en-US" b="1" dirty="0">
                <a:sym typeface="+mn-ea"/>
              </a:rPr>
              <a:t>(Senior Grade)</a:t>
            </a:r>
            <a:endParaRPr lang="en-IN" altLang="en-US" b="1" i="1" dirty="0">
              <a:solidFill>
                <a:srgbClr val="1F497D">
                  <a:lumMod val="50000"/>
                </a:srgb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IN" altLang="en-US" b="1" dirty="0"/>
              <a:t> </a:t>
            </a:r>
            <a:endParaRPr lang="en-US" b="1" dirty="0"/>
          </a:p>
          <a:p>
            <a:pPr lvl="0" algn="just">
              <a:lnSpc>
                <a:spcPct val="150000"/>
              </a:lnSpc>
            </a:pPr>
            <a:r>
              <a:rPr lang="en-IN" altLang="en-US" sz="2000" b="1" dirty="0"/>
              <a:t>                                 </a:t>
            </a:r>
            <a:endParaRPr lang="en-IN" altLang="en-US" sz="2000" b="1" i="1" dirty="0">
              <a:solidFill>
                <a:srgbClr val="1F497D">
                  <a:lumMod val="50000"/>
                </a:srgb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1979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  <a:cs typeface="Arial" panose="020B0604020202020204" pitchFamily="34" charset="0"/>
              </a:rPr>
              <a:t>BASE PAPER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350" y="968375"/>
            <a:ext cx="8834755" cy="51092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US" sz="2000" b="1" dirty="0">
                <a:cs typeface="Times New Roman" panose="02020603050405020304" pitchFamily="18" charset="0"/>
              </a:rPr>
              <a:t>Base paper Title:  </a:t>
            </a:r>
            <a:r>
              <a:rPr lang="en-US" altLang="en-US" sz="2000" dirty="0">
                <a:cs typeface="Times New Roman" panose="02020603050405020304" pitchFamily="18" charset="0"/>
              </a:rPr>
              <a:t>A Controllability Reinforcement Learning Method</a:t>
            </a:r>
            <a:r>
              <a:rPr lang="en-IN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cs typeface="Times New Roman" panose="02020603050405020304" pitchFamily="18" charset="0"/>
              </a:rPr>
              <a:t>for Pancreatic Cancer Biomarker Identification</a:t>
            </a:r>
            <a:r>
              <a:rPr lang="en-IN" altLang="en-US" sz="2000" dirty="0">
                <a:cs typeface="Times New Roman" panose="02020603050405020304" pitchFamily="18" charset="0"/>
              </a:rPr>
              <a:t>.</a:t>
            </a:r>
            <a:endParaRPr lang="en-US" altLang="en-US" sz="2000" dirty="0">
              <a:cs typeface="Times New Roman" panose="02020603050405020304" pitchFamily="18" charset="0"/>
            </a:endParaRPr>
          </a:p>
          <a:p>
            <a:pPr algn="just"/>
            <a:endParaRPr lang="en-US" altLang="en-US" sz="2000" dirty="0">
              <a:cs typeface="Times New Roman" panose="02020603050405020304" pitchFamily="18" charset="0"/>
            </a:endParaRPr>
          </a:p>
          <a:p>
            <a:pPr algn="just" fontAlgn="ctr"/>
            <a:r>
              <a:rPr lang="en-US" sz="2000" b="1" dirty="0">
                <a:cs typeface="Times New Roman" panose="02020603050405020304" pitchFamily="18" charset="0"/>
              </a:rPr>
              <a:t>Authors:  </a:t>
            </a:r>
            <a:r>
              <a:rPr lang="en-US" altLang="en-US" sz="2000" dirty="0">
                <a:cs typeface="Times New Roman" panose="02020603050405020304" pitchFamily="18" charset="0"/>
              </a:rPr>
              <a:t>Yan Wang , Member, IEEE, Jie Hong , Yuting Lu , Nan Sheng , Graduate</a:t>
            </a:r>
          </a:p>
          <a:p>
            <a:pPr algn="just" fontAlgn="ctr"/>
            <a:r>
              <a:rPr lang="en-US" altLang="en-US" sz="2000" dirty="0">
                <a:cs typeface="Times New Roman" panose="02020603050405020304" pitchFamily="18" charset="0"/>
              </a:rPr>
              <a:t>Student Member, IEEE, Yuan Fu , Lili Yang, Lingyu Meng, Lan Huang , and Hao Wang</a:t>
            </a:r>
            <a:r>
              <a:rPr lang="en-IN" altLang="en-US" sz="2000" dirty="0">
                <a:cs typeface="Times New Roman" panose="02020603050405020304" pitchFamily="18" charset="0"/>
              </a:rPr>
              <a:t>.</a:t>
            </a:r>
            <a:endParaRPr lang="en-US" altLang="en-US" sz="2000" dirty="0">
              <a:cs typeface="Times New Roman" panose="02020603050405020304" pitchFamily="18" charset="0"/>
            </a:endParaRPr>
          </a:p>
          <a:p>
            <a:pPr algn="just" fontAlgn="ctr"/>
            <a:endParaRPr lang="en-US" altLang="en-US" sz="2000" dirty="0">
              <a:cs typeface="Times New Roman" panose="02020603050405020304" pitchFamily="18" charset="0"/>
            </a:endParaRPr>
          </a:p>
          <a:p>
            <a:pPr algn="just"/>
            <a:r>
              <a:rPr lang="nl-NL" sz="2000" b="1" dirty="0">
                <a:cs typeface="Times New Roman" panose="02020603050405020304" pitchFamily="18" charset="0"/>
              </a:rPr>
              <a:t>Year: </a:t>
            </a:r>
            <a:r>
              <a:rPr lang="nl-NL" sz="2000" dirty="0">
                <a:cs typeface="Times New Roman" panose="02020603050405020304" pitchFamily="18" charset="0"/>
              </a:rPr>
              <a:t>202</a:t>
            </a:r>
            <a:r>
              <a:rPr lang="en-US" altLang="nl-NL" sz="2000" dirty="0">
                <a:cs typeface="Times New Roman" panose="02020603050405020304" pitchFamily="18" charset="0"/>
              </a:rPr>
              <a:t>4</a:t>
            </a:r>
            <a:endParaRPr lang="en-US" sz="2000" dirty="0"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cs typeface="Times New Roman" panose="02020603050405020304" pitchFamily="18" charset="0"/>
              </a:rPr>
              <a:t>Objective: </a:t>
            </a:r>
            <a:r>
              <a:rPr lang="en-US" altLang="en-US" sz="2000" dirty="0">
                <a:cs typeface="Times New Roman" panose="02020603050405020304" pitchFamily="18" charset="0"/>
              </a:rPr>
              <a:t>The objective of the </a:t>
            </a:r>
            <a:r>
              <a:rPr lang="en-IN" altLang="en-US" sz="2000" dirty="0">
                <a:cs typeface="Times New Roman" panose="02020603050405020304" pitchFamily="18" charset="0"/>
              </a:rPr>
              <a:t>paper</a:t>
            </a:r>
            <a:r>
              <a:rPr lang="en-US" altLang="en-US" sz="2000" dirty="0">
                <a:cs typeface="Times New Roman" panose="02020603050405020304" pitchFamily="18" charset="0"/>
              </a:rPr>
              <a:t> is  propose a method, RDDriver, to identify biomarkers for pancreatic cancer. The method combines Relational Graph Convolutional Networks (RGCN) and Deep Q-Network (DQN) within a multi-layer heterogeneous transcriptional regulation network framework.</a:t>
            </a:r>
          </a:p>
          <a:p>
            <a:pPr algn="just"/>
            <a:endParaRPr lang="en-US" altLang="en-US" sz="2000" dirty="0"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cs typeface="Times New Roman" panose="02020603050405020304" pitchFamily="18" charset="0"/>
              </a:rPr>
              <a:t>Limitation: </a:t>
            </a:r>
            <a:r>
              <a:rPr lang="en-US" altLang="en-US" sz="2000" dirty="0">
                <a:cs typeface="Times New Roman" panose="02020603050405020304" pitchFamily="18" charset="0"/>
              </a:rPr>
              <a:t>Current methods for detecting RNA biomarkers have limitations, relying on prior knowledge, and lacking research on all three types (lncRNA, microRNA, mRNA), and overlooking individual node importance.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26568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EXISTING WORK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622" y="1124744"/>
            <a:ext cx="8834755" cy="55725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Existing WBC classification systems use various approaches, including traditional machine learning and modern deep learning techniques.</a:t>
            </a:r>
          </a:p>
          <a:p>
            <a:pPr algn="just"/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Traditional methods rely on handcrafted features for classification.</a:t>
            </a:r>
          </a:p>
          <a:p>
            <a:pPr algn="just"/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Deep learning techniques utilize automated feature extraction for improved accuracy.</a:t>
            </a:r>
          </a:p>
          <a:p>
            <a:pPr algn="just"/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systems aim to overcome the limitations of manual microscopic examination.</a:t>
            </a:r>
          </a:p>
          <a:p>
            <a:pPr algn="just"/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goal is to provide efficient and accurate solutions for hematological analysis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n-US" altLang="en-US" sz="2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29190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 PROPOSED 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-32" y="872568"/>
            <a:ext cx="9008745" cy="58642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endParaRPr lang="en-US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615" y="1113041"/>
            <a:ext cx="8840098" cy="498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 graphical tool is developed to perform end-to-end medical image  analysis for pancreatic cancer detection.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The system allows users to upload a blood smear image and process it through steps like grayscale conversion, binarization, and noise removal.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A pre-trained Convolutional Neural Network (CNN) model classifies the image to detect the presence of cancer.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It automatically counts white blood cells (WBCs) and detects cancer-affected  regions, marking them on the image.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The final output displays a clear visual with bounding boxes and a text-based summary showing WBC count, cancer status, confidence level, and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affected cell count.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endParaRPr lang="en-IN" altLang="en-US" sz="2400" dirty="0"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9695" y="191135"/>
            <a:ext cx="555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b="1">
                <a:solidFill>
                  <a:srgbClr val="C00000"/>
                </a:solidFill>
              </a:rPr>
              <a:t>ARCHITECTURE DIAGRAM</a:t>
            </a:r>
            <a:endParaRPr lang="en-US" altLang="en-US" sz="2800" b="1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6" y="1001819"/>
            <a:ext cx="8855207" cy="48543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endParaRPr lang="en-IN" altLang="en-US" sz="2400" dirty="0"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9705" y="189230"/>
            <a:ext cx="4628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b="1">
                <a:solidFill>
                  <a:schemeClr val="tx2"/>
                </a:solidFill>
              </a:rPr>
              <a:t>DATA FLOW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20135"/>
            <a:ext cx="7056784" cy="52101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" y="195581"/>
            <a:ext cx="489683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ALGORITHM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IN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11" y="1075738"/>
            <a:ext cx="8948841" cy="446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Image Selection: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The user selects a medical image (JPEG, PNG, BMP, TIFF).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The image is loaded into the system and displayed on the graphical user interface (GUI). 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   Grayscale Conversion: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The selected image is converted from RGB (colored) to grayscale (black and white).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This helps in simplifying the image for further analysis.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Binarization: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The grayscale image is converted into a binary image (black &amp; white) using adaptive binarization. This separates foreground objects (like cells) from the background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" y="195581"/>
            <a:ext cx="614366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ALGORITHM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IN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32" y="1556792"/>
            <a:ext cx="8424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86038" y="872952"/>
            <a:ext cx="11442746" cy="470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Noise Removal: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Small noise particles in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binary image are removed using the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bwareaopen function. 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This results in a cleaner image for better analysis.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5. Image Classification (Cancer Detection) 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The resized image is passed through a pre-trained Convolutional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Neural Network (CNN)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The CNN classifies the image as either “Cancer Detected” or “No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Cancer Detected” based on learned patterns.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6.  White Blood Cell (WBC) Count: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The number of white blood cells is calculated by detecting connected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components in the binarized grayscale image.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The WBC count is displayed on the GUI.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" y="195581"/>
            <a:ext cx="6036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ALGORITHM DETAILS</a:t>
            </a: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IN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532" y="1556792"/>
            <a:ext cx="8424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07211" y="3042230"/>
            <a:ext cx="114427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998" y="1053092"/>
            <a:ext cx="813716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7.  Cancer-Affected Region Detection: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If cancer is detected, regions with a purple hue in the HSV color space are isolated.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The affected areas are marked with red bounding boxes on the image. 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8. Result Formatting: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The results, including WBC count, cancer status, confidence score, and affected cell count, are formatted.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These results are displayed in a text panel and on the image for visual feedback.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" y="195581"/>
            <a:ext cx="2585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METHODOLOGY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IN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15" y="1129029"/>
            <a:ext cx="8860790" cy="5533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Data Acquisition &amp; Preprocessing: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Load microscopic blood smear images through the "Select Image" option.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Convert images to grayscale or binary and apply noise removal for preprocessing.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Segmentation: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Use adaptive thresholding and morphological operations to segment White Blood Cells (WBCs) and refine boundaries.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 Feature Extraction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Analyze segmented regions to extract features such as WBC count and affected cell regions using region properties.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19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11" y="195581"/>
            <a:ext cx="2585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METHODOLOGY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-40640" y="632460"/>
            <a:ext cx="9008745" cy="5445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/>
            <a:r>
              <a:rPr lang="en-IN" altLang="en-US" sz="2400" dirty="0">
                <a:cs typeface="Times New Roman" panose="02020603050405020304" pitchFamily="18" charset="0"/>
              </a:rPr>
              <a:t> 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315" y="1120980"/>
            <a:ext cx="8794115" cy="77963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Classification: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Resize images and preprocess them for input to the pre-trained CNN model (trainedNet).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Classify the presence of cancer with confidence scores.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5. Visualization: 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Overlay bounding boxes on affected regions if cancer is detected. 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Display WBC count, cancer status, and confidence in the result panel.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6. User Interface: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Provide interactive buttons for image preprocessing, segmentation, and analysis.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Display results in a clear and organized manner.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28679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1735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>
                <a:solidFill>
                  <a:schemeClr val="tx2"/>
                </a:solidFill>
                <a:cs typeface="Arial" panose="020B0604020202020204" pitchFamily="34" charset="0"/>
              </a:rPr>
              <a:t>ABSTRACT</a:t>
            </a:r>
            <a:endParaRPr lang="en-IN" sz="2800" b="1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-2115616"/>
            <a:ext cx="7413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510" y="1337112"/>
            <a:ext cx="8569325" cy="479371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Pancreatic cancer is often diagnosed too late, making early detection essential for improving patient survival.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We use deep learning, specifically the VGG19 model, to analyze RBC and WBC images for early signs of cancer.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Our method achieves approximately 98% accuracy by identifying subtle blood cell changes that are difficult to detect with the human eye.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This system can be integrated into hospital diagnostics to support faster, more accurate cancer detection and improve treatment outcomes.</a:t>
            </a:r>
          </a:p>
          <a:p>
            <a:pPr indent="0" algn="just">
              <a:buFont typeface="Arial" panose="020B0604020202020204" pitchFamily="34" charset="0"/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7960" y="940435"/>
            <a:ext cx="8498840" cy="730885"/>
          </a:xfrm>
        </p:spPr>
        <p:txBody>
          <a:bodyPr>
            <a:normAutofit/>
          </a:bodyPr>
          <a:lstStyle/>
          <a:p>
            <a:pPr marL="457200" indent="-457200">
              <a:buSzPct val="95000"/>
              <a:buFont typeface="Wingdings" panose="05000000000000000000" charset="0"/>
              <a:buChar char="Ø"/>
            </a:pPr>
            <a:r>
              <a:rPr lang="en-IN" altLang="en-US" sz="3110">
                <a:latin typeface="+mn-lt"/>
                <a:cs typeface="+mn-lt"/>
              </a:rPr>
              <a:t>Certification on completion tentative class date: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724400" y="1622014"/>
            <a:ext cx="4038600" cy="4362450"/>
          </a:xfrm>
        </p:spPr>
        <p:txBody>
          <a:bodyPr/>
          <a:lstStyle/>
          <a:p>
            <a:pPr marL="0" indent="0">
              <a:buNone/>
            </a:pPr>
            <a:endParaRPr lang="en-IN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377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44913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TECHNOLOGY CERTIFICATION</a:t>
            </a:r>
          </a:p>
        </p:txBody>
      </p:sp>
      <p:sp>
        <p:nvSpPr>
          <p:cNvPr id="14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6" name="AutoShape 4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17" name="AutoShape 8"/>
          <p:cNvSpPr>
            <a:spLocks noChangeAspect="1" noChangeArrowheads="1"/>
          </p:cNvSpPr>
          <p:nvPr/>
        </p:nvSpPr>
        <p:spPr bwMode="auto">
          <a:xfrm>
            <a:off x="3203848" y="3429000"/>
            <a:ext cx="1672952" cy="16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" y="1970405"/>
            <a:ext cx="3881755" cy="3058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b="7826"/>
          <a:stretch>
            <a:fillRect/>
          </a:stretch>
        </p:blipFill>
        <p:spPr>
          <a:xfrm>
            <a:off x="4519295" y="1925955"/>
            <a:ext cx="4167505" cy="2886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80728"/>
            <a:ext cx="8928992" cy="52057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89863"/>
            <a:ext cx="8784976" cy="52505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89864"/>
            <a:ext cx="8856984" cy="517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90530"/>
            <a:ext cx="8784976" cy="52499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89863"/>
            <a:ext cx="8712968" cy="52505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89863"/>
            <a:ext cx="8856984" cy="52864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" y="958107"/>
            <a:ext cx="8630920" cy="52284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89863"/>
            <a:ext cx="8784976" cy="52505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29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29464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CODING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89863"/>
            <a:ext cx="8856984" cy="52505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32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LITERATURE SURVEY</a:t>
            </a: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7500" y="1017270"/>
          <a:ext cx="7451725" cy="298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07670" y="987425"/>
          <a:ext cx="8163560" cy="509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Deep Learning Models for Early Detection of Pancreatic Cancer in CT Scans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Smith J., Wang L., et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Convolutional Neural Networks (CNNs) with transfer learning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Hybrid Deep Learning Approach for Pancreatic Cancer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R., Kim H.,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combined with Long Short-Term Memory (LSTM) networks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6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Pancreatic Tumor Segmentation Using 3D U-Net Architecture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Zhao X., Lee Y.,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3"/>
            </p:custDataLst>
          </p:nvPr>
        </p:nvGraphicFramePr>
        <p:xfrm>
          <a:off x="59055" y="800735"/>
          <a:ext cx="9061450" cy="5409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9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S.</a:t>
                      </a:r>
                      <a:r>
                        <a:rPr lang="en-IN" altLang="en-US" dirty="0"/>
                        <a:t>N</a:t>
                      </a:r>
                      <a:r>
                        <a:rPr lang="en-US" altLang="en-US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</a:t>
                      </a:r>
                      <a:r>
                        <a:rPr lang="en-US"/>
                        <a:t> AUTHOR</a:t>
                      </a:r>
                      <a:r>
                        <a:rPr lang="en-IN" altLang="en-US"/>
                        <a:t>/</a:t>
                      </a:r>
                    </a:p>
                    <a:p>
                      <a:pPr>
                        <a:buNone/>
                      </a:pPr>
                      <a:r>
                        <a:rPr lang="en-IN" altLang="en-US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ALGORTHIM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DIS</a:t>
                      </a:r>
                      <a:r>
                        <a:rPr lang="en-US"/>
                        <a:t>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4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Radiomics and Deep Learning for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Zhao L., Park S.</a:t>
                      </a:r>
                      <a:r>
                        <a:rPr lang="en-IN" altLang="en-US"/>
                        <a:t>/ NSR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202</a:t>
                      </a:r>
                      <a:r>
                        <a:rPr lang="en-IN" altLang="en-US" dirty="0"/>
                        <a:t>4</a:t>
                      </a:r>
                      <a:endParaRPr lang="en-US" altLang="en-US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800">
                          <a:sym typeface="+mn-ea"/>
                        </a:rPr>
                        <a:t>Convolutional neural network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Combines radiomic features with deep learning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 Requires expertise in radiomics, may face feature extraction challenges</a:t>
                      </a:r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Transfer Learning for Small Dataset Pancreatic Cancer Detection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S., Liu X.</a:t>
                      </a:r>
                      <a:r>
                        <a:rPr lang="en-IN" altLang="en-US"/>
                        <a:t>/IEEE</a:t>
                      </a:r>
                      <a:r>
                        <a:rPr lang="en-US" alt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Tansfer learning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Overcomes small dataset challenges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May not perform as well on domain-specific data, requires fine-tuning</a:t>
                      </a:r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85115" y="810260"/>
            <a:ext cx="3662045" cy="527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1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 Image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3659" r="3794" b="6451"/>
          <a:stretch>
            <a:fillRect/>
          </a:stretch>
        </p:blipFill>
        <p:spPr>
          <a:xfrm>
            <a:off x="255271" y="1337945"/>
            <a:ext cx="8637210" cy="47097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1140" y="879475"/>
            <a:ext cx="3357880" cy="760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2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Grayscale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5143" r="5044" b="7072"/>
          <a:stretch>
            <a:fillRect/>
          </a:stretch>
        </p:blipFill>
        <p:spPr>
          <a:xfrm>
            <a:off x="255270" y="1337004"/>
            <a:ext cx="8657590" cy="47320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94640" y="816610"/>
            <a:ext cx="3692525" cy="1296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3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Binarization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6528" r="4115" b="7990"/>
          <a:stretch>
            <a:fillRect/>
          </a:stretch>
        </p:blipFill>
        <p:spPr>
          <a:xfrm>
            <a:off x="162208" y="1444078"/>
            <a:ext cx="8748464" cy="45973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33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1140" y="862330"/>
            <a:ext cx="5125720" cy="1282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4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Noise Removal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" t="5188" r="5073" b="6733"/>
          <a:stretch>
            <a:fillRect/>
          </a:stretch>
        </p:blipFill>
        <p:spPr>
          <a:xfrm>
            <a:off x="203200" y="1503680"/>
            <a:ext cx="8735060" cy="44919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54634" y="899160"/>
            <a:ext cx="6755765" cy="601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5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Output ( Cancer 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6892" r="7476" b="19485"/>
          <a:stretch>
            <a:fillRect/>
          </a:stretch>
        </p:blipFill>
        <p:spPr>
          <a:xfrm>
            <a:off x="323359" y="1473200"/>
            <a:ext cx="8425036" cy="47034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270" y="188595"/>
            <a:ext cx="4281170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RESULT AND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54634" y="899160"/>
            <a:ext cx="6755765" cy="601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STEP 5 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Final Output ( Non-Cancer 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5198" r="6689" b="20381"/>
          <a:stretch>
            <a:fillRect/>
          </a:stretch>
        </p:blipFill>
        <p:spPr>
          <a:xfrm>
            <a:off x="314638" y="1332688"/>
            <a:ext cx="8574727" cy="48077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7504" y="188595"/>
            <a:ext cx="4428936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MODULE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174" y="822594"/>
            <a:ext cx="878453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Chapter 1: Introduction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Automated WBC classification and cancer detection using medical images to improve segmentation and classification accuracy.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Chapter 2: Literature Review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Existing research shows advancements but lacks precise segmentation and robust classification, leading to this study's approach.</a:t>
            </a:r>
          </a:p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Chapter 3: Methodology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MATLAB-based GUI system with preprocessing (grayscale, binarization, noise removal), segmentation (morphological operations), and classification (CNN model).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Chapter 4: Results and Analysis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Outputs WBC count, cancer status, confidence score, and affected cell details, demonstrating high accuracy.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7504" y="188595"/>
            <a:ext cx="4428936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MODULE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965763"/>
            <a:ext cx="87845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Chapter 5: Conclusion</a:t>
            </a:r>
          </a:p>
          <a:p>
            <a:pPr algn="just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Efficient WBC analysis and cancer detection with potential for improved datasets and refined models in the future.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188595"/>
            <a:ext cx="6829464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800" b="1" dirty="0">
                <a:solidFill>
                  <a:schemeClr val="tx2"/>
                </a:solidFill>
              </a:rPr>
              <a:t>CONCLUSION AND FUTURE SCOPE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248" y="1052736"/>
            <a:ext cx="89289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Conclusion:</a:t>
            </a:r>
          </a:p>
          <a:p>
            <a:pPr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system efficiently detects cancer in medical images using deep learning and image-processing techniques, aiding in diagnosis.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provides a user-friendly interface, making the analysis process accessible and streamlined for medical professionals.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Enhancements:</a:t>
            </a:r>
          </a:p>
          <a:p>
            <a:pPr algn="just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Improved Accuracy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Enhance model performance with more diverse training data.</a:t>
            </a:r>
          </a:p>
          <a:p>
            <a:pPr algn="just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Mobile Compatibility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Develop a version for smartphones to allow quick and convenient analysis.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39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540" y="188595"/>
            <a:ext cx="489152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ACTION PLAN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" y="2853029"/>
            <a:ext cx="4140362" cy="28083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0514" y="1123488"/>
            <a:ext cx="88434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Conference 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International Conference on Contemporary Trends in Advanced Computing Technologies 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College Name 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New prince Shri Bhavani Arts &amp; Science College.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Data of Conference 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March 15,2025.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Mode 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1749" r="2117" b="2579"/>
          <a:stretch>
            <a:fillRect/>
          </a:stretch>
        </p:blipFill>
        <p:spPr>
          <a:xfrm rot="16200000">
            <a:off x="5302885" y="2065655"/>
            <a:ext cx="2743200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4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32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17375E"/>
                </a:solidFill>
                <a:cs typeface="Arial" panose="020B0604020202020204" pitchFamily="34" charset="0"/>
              </a:rPr>
              <a:t>LITERATURE SURVEY</a:t>
            </a:r>
            <a:endParaRPr lang="en-IN" sz="2800" dirty="0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7500" y="1017270"/>
          <a:ext cx="7451725" cy="298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07670" y="987425"/>
          <a:ext cx="8163560" cy="509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Deep Learning Models for Early Detection of Pancreatic Cancer in CT Scans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Smith J., Wang L., et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Convolutional Neural Networks (CNNs) with transfer learning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Hybrid Deep Learning Approach for Pancreatic Cancer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R., Kim H.,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combined with Long Short-Term Memory (LSTM) networks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6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Pancreatic Tumor Segmentation Using 3D U-Net Architecture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Zhao X., Lee Y.,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3"/>
            </p:custDataLst>
          </p:nvPr>
        </p:nvGraphicFramePr>
        <p:xfrm>
          <a:off x="30480" y="723900"/>
          <a:ext cx="9090025" cy="546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4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S.</a:t>
                      </a:r>
                      <a:r>
                        <a:rPr lang="en-IN" altLang="en-US" dirty="0"/>
                        <a:t>N</a:t>
                      </a:r>
                      <a:r>
                        <a:rPr lang="en-US" altLang="en-US" dirty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</a:t>
                      </a:r>
                      <a:r>
                        <a:rPr lang="en-US"/>
                        <a:t> AUTHOR</a:t>
                      </a:r>
                      <a:r>
                        <a:rPr lang="en-IN" altLang="en-US"/>
                        <a:t>/</a:t>
                      </a:r>
                    </a:p>
                    <a:p>
                      <a:pPr>
                        <a:buNone/>
                      </a:pPr>
                      <a:r>
                        <a:rPr lang="en-IN" altLang="en-US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ALGORTHIM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DIS</a:t>
                      </a:r>
                      <a:r>
                        <a:rPr lang="en-US"/>
                        <a:t>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5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GANs for Data Augmentation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Smith J., Chen Y.</a:t>
                      </a:r>
                      <a:r>
                        <a:rPr lang="en-IN" altLang="en-US"/>
                        <a:t>/</a:t>
                      </a:r>
                      <a:r>
                        <a:rPr lang="en-IN" altLang="en-US" sz="1800">
                          <a:sym typeface="+mn-ea"/>
                        </a:rPr>
                        <a:t>MDPI</a:t>
                      </a:r>
                      <a:endParaRPr lang="en-IN" altLang="en-US" sz="1800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</a:t>
                      </a:r>
                      <a:r>
                        <a:rPr lang="en-IN" altLang="en-US"/>
                        <a:t>3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GANs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Generates synthetic data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dirty="0"/>
                        <a:t>Generates synthetic data, improves model </a:t>
                      </a:r>
                      <a:r>
                        <a:rPr lang="en-US" altLang="en-US" dirty="0" err="1"/>
                        <a:t>generalizatin</a:t>
                      </a:r>
                      <a:endParaRPr lang="en-US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Deep Learning for Cancer Staging 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Johnson K., Wang T.</a:t>
                      </a:r>
                      <a:r>
                        <a:rPr lang="en-IN" altLang="en-US"/>
                        <a:t>/IEEE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CNN-based Deep Learning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Accurately stages pancreatic cancer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Requires large datasets, may overfit</a:t>
                      </a:r>
                    </a:p>
                    <a:p>
                      <a:pPr>
                        <a:buNone/>
                      </a:pPr>
                      <a:r>
                        <a:rPr lang="en-US" altLang="en-US" dirty="0"/>
                        <a:t> </a:t>
                      </a:r>
                      <a:endParaRPr lang="en-I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40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520" y="191136"/>
            <a:ext cx="21875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  </a:t>
            </a:r>
            <a:r>
              <a:rPr lang="en-IN" sz="2800" b="1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6840" y="1214385"/>
            <a:ext cx="8910320" cy="53378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just">
              <a:defRPr/>
            </a:pPr>
            <a:r>
              <a:rPr lang="en-US" altLang="en-US" sz="2000" strike="noStrike" cap="none" spc="0" dirty="0"/>
              <a:t>1</a:t>
            </a:r>
            <a:r>
              <a:rPr lang="en-IN" altLang="en-US" sz="2000" strike="noStrike" cap="none" spc="0" dirty="0"/>
              <a:t>.</a:t>
            </a:r>
            <a:r>
              <a:rPr lang="en-US" altLang="en-US" sz="2000" strike="noStrike" cap="none" spc="0" dirty="0"/>
              <a:t> 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"DAFFNet" is a deep learning network for classifying white blood cells. It was proposed by Yuzhuo Chen et al. in a paper published on arXiv on May 25, 2024.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"Pathologist-Like Explanations Unveiled" is a deep learning system for white blood cell classification. Published on arXiv, Oct 20, 2023.</a:t>
            </a: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just">
              <a:defRPr/>
            </a:pPr>
            <a:endParaRPr lang="en-IN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"Neural Cellular Automata" for white blood cell image classification. Published on arXiv by Michael Deutges et al. on April 8, 2024.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"Deep Learning Model" for automatic white blood cell classification. Published by Sarang Sharma et al. in Computational and Mathematical Methods in Medicine on Dec 31, 2021.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5. “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ReRNet: A deep learning network</a:t>
            </a: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for blood cell classification.Published by Ziquan Zhu et al. in 2023.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41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520" y="191136"/>
            <a:ext cx="21875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  REFERENCES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07315" y="885190"/>
            <a:ext cx="8910320" cy="53378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just">
              <a:defRPr/>
            </a:pPr>
            <a:endParaRPr lang="en-US" altLang="en-US" sz="2000" strike="noStrike" cap="none" spc="0" dirty="0"/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6.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"WBCNet: A Novel Deep Learning Architecture" for white blood cell classification. Proposed by Alex Johnson et al. in a paper published on arXiv on March 15, 2024.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7.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"Attention-Based WBC Classification" is a deep learning framework for classifying white blood cells. Published on arXiv, January 10, 2024.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8.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"CellSegNet: A Deep Learning Approach" for white blood cell segmentation and classification. Published on arXiv by Emily Wang et al. on February 5, 2024.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"Hybrid CNN-RNN Model" for automatic classification of white blood cells. Published by Ravi Kumar et al. in the Journal of Biomedical Informatics on November 22, 2023.</a:t>
            </a:r>
          </a:p>
          <a:p>
            <a:pPr algn="just">
              <a:defRPr/>
            </a:pPr>
            <a:endParaRPr lang="en-US" altLang="en-US" strike="noStrike" cap="none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IN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  <a:r>
              <a:rPr lang="en-US" altLang="en-US" strike="noStrike" cap="none" spc="0" dirty="0">
                <a:latin typeface="Arial" panose="020B0604020202020204" pitchFamily="34" charset="0"/>
                <a:cs typeface="Arial" panose="020B0604020202020204" pitchFamily="34" charset="0"/>
              </a:rPr>
              <a:t> "DeepWBC: A Comprehensive Deep Learning System" for white blood cell detection and classification. Published by Maria Lopez et al. in Medical Image Analysis on June 30, 2024.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42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Thank You Images - Free Download on Freep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97657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5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32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LITERATURE SURVEY</a:t>
            </a: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7500" y="1017270"/>
          <a:ext cx="7451725" cy="298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07670" y="987425"/>
          <a:ext cx="8163560" cy="509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Deep Learning Models for Early Detection of Pancreatic Cancer in CT Scans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Smith J., Wang L., et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Convolutional Neural Networks (CNNs) with transfer learning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Hybrid Deep Learning Approach for Pancreatic Cancer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R., Kim H.,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combined with Long Short-Term Memory (LSTM) networks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6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Pancreatic Tumor Segmentation Using 3D U-Net Architecture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Zhao X., Lee Y.,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3"/>
            </p:custDataLst>
          </p:nvPr>
        </p:nvGraphicFramePr>
        <p:xfrm>
          <a:off x="52070" y="758190"/>
          <a:ext cx="9079865" cy="554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</a:t>
                      </a:r>
                      <a:r>
                        <a:rPr lang="en-IN" altLang="en-US"/>
                        <a:t>N</a:t>
                      </a: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</a:t>
                      </a:r>
                      <a:r>
                        <a:rPr lang="en-US"/>
                        <a:t> AUTHOR</a:t>
                      </a:r>
                      <a:r>
                        <a:rPr lang="en-IN" altLang="en-US" sz="1800">
                          <a:sym typeface="+mn-ea"/>
                        </a:rPr>
                        <a:t>/</a:t>
                      </a:r>
                      <a:endParaRPr lang="en-IN" altLang="en-US" sz="1800"/>
                    </a:p>
                    <a:p>
                      <a:pPr>
                        <a:buNone/>
                      </a:pPr>
                      <a:r>
                        <a:rPr lang="en-IN" altLang="en-US" sz="1800">
                          <a:sym typeface="+mn-ea"/>
                        </a:rPr>
                        <a:t>JOURNAl</a:t>
                      </a:r>
                      <a:endParaRPr lang="en-IN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ALGORTHIM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DIS</a:t>
                      </a:r>
                      <a:r>
                        <a:rPr lang="en-US"/>
                        <a:t>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Deep Learning Models for Early Detection of Pancreatic Cancer in CT Scans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Smith J., Wang L., et al.</a:t>
                      </a:r>
                      <a:r>
                        <a:rPr lang="en-IN" altLang="en-US"/>
                        <a:t>/Springer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</a:t>
                      </a:r>
                      <a:r>
                        <a:rPr lang="en-IN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with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High accuracy in detecting tumors in CT scans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Requires large and high-quality annotated datasets to achieve optimal results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5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AI tool detects pancreatic cancer with deep ensemble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Garcia L., Wang </a:t>
                      </a:r>
                      <a:r>
                        <a:rPr lang="en-IN" altLang="en-US"/>
                        <a:t>/IEEE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Convolutional neural network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Robust to overfitting compared to single-model approaches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More computationally intensive than using a single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6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32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chemeClr val="tx2"/>
                </a:solidFill>
                <a:cs typeface="Arial" panose="020B0604020202020204" pitchFamily="34" charset="0"/>
              </a:rPr>
              <a:t>LITERATURE SURVEY</a:t>
            </a: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7500" y="1017270"/>
          <a:ext cx="7451725" cy="298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07670" y="987425"/>
          <a:ext cx="8163560" cy="509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Deep Learning Models for Early Detection of Pancreatic Cancer in CT Scans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Smith J., Wang L., et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Convolutional Neural Networks (CNNs) with transfer learning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Hybrid Deep Learning Approach for Pancreatic Cancer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R., Kim H.,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combined with Long Short-Term Memory (LSTM) networks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6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Pancreatic Tumor Segmentation Using 3D U-Net Architecture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Zhao X., Lee Y.,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3"/>
            </p:custDataLst>
          </p:nvPr>
        </p:nvGraphicFramePr>
        <p:xfrm>
          <a:off x="30480" y="723900"/>
          <a:ext cx="9090025" cy="552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4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4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</a:t>
                      </a:r>
                      <a:r>
                        <a:rPr lang="en-IN" altLang="en-US"/>
                        <a:t>N</a:t>
                      </a: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</a:t>
                      </a:r>
                      <a:r>
                        <a:rPr lang="en-US"/>
                        <a:t> AUTHOR</a:t>
                      </a:r>
                      <a:r>
                        <a:rPr lang="en-IN" altLang="en-US"/>
                        <a:t>/</a:t>
                      </a:r>
                    </a:p>
                    <a:p>
                      <a:pPr>
                        <a:buNone/>
                      </a:pPr>
                      <a:r>
                        <a:rPr lang="en-IN" altLang="en-US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ALGORTHIM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DIS</a:t>
                      </a:r>
                      <a:r>
                        <a:rPr lang="en-US"/>
                        <a:t>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4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Pancreatic Tumor Segmentation Using 3D U-Net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Zhao X., Lee </a:t>
                      </a:r>
                      <a:r>
                        <a:rPr lang="en-IN" altLang="en-US" dirty="0"/>
                        <a:t>/Wiley</a:t>
                      </a:r>
                      <a:endParaRPr lang="en-US" altLang="en-US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202</a:t>
                      </a:r>
                      <a:r>
                        <a:rPr lang="en-IN" altLang="en-US" dirty="0"/>
                        <a:t>2</a:t>
                      </a:r>
                      <a:endParaRPr lang="en-US" altLang="en-US" dirty="0"/>
                    </a:p>
                    <a:p>
                      <a:pPr>
                        <a:buNone/>
                      </a:pP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Effective in handling volumetric data, leading to more precise localization of tumors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Requires significant computational resources for processing 3D data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0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Explainable AI in Pancreatic AI tool detects pancreatic cancer with deep ensemble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Kumar P., Hernandez </a:t>
                      </a:r>
                      <a:r>
                        <a:rPr lang="en-IN" altLang="en-US" dirty="0"/>
                        <a:t>/Frontiers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Explainable AI boosts cancer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Improves model interpretability</a:t>
                      </a:r>
                      <a:r>
                        <a:rPr lang="en-IN" altLang="en-US"/>
                        <a:t>,</a:t>
                      </a:r>
                      <a:r>
                        <a:rPr lang="en-US" altLang="en-US"/>
                        <a:t> Increases transparency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/>
                        <a:t>Additional computational</a:t>
                      </a:r>
                      <a:r>
                        <a:rPr lang="en-IN" altLang="en-US" dirty="0"/>
                        <a:t> -</a:t>
                      </a:r>
                      <a:r>
                        <a:rPr lang="en-US" altLang="en-US" dirty="0"/>
                        <a:t>overhead </a:t>
                      </a:r>
                      <a:endParaRPr lang="en-I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7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32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LITERATURE SURVEY</a:t>
            </a: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317500" y="1017270"/>
          <a:ext cx="7451725" cy="2983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/>
          <p:nvPr>
            <p:custDataLst>
              <p:tags r:id="rId2"/>
            </p:custDataLst>
          </p:nvPr>
        </p:nvGraphicFramePr>
        <p:xfrm>
          <a:off x="407670" y="987425"/>
          <a:ext cx="8163560" cy="509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6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Deep Learning Models for Early Detection of Pancreatic Cancer in CT Scans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Smith J., Wang L., et al.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Convolutional Neural Networks (CNNs) with transfer learning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Hybrid Deep Learning Approach for Pancreatic Cancer Diagnosis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Patel R., Kim H.,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CNNs combined with Long Short-Term Memory (LSTM) networks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60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Pancreatic Tumor Segmentation Using 3D U-Net Architecture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Zhao X., Lee Y., et al.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 3D U-Net for volumetric segmentation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custDataLst>
              <p:tags r:id="rId3"/>
            </p:custDataLst>
          </p:nvPr>
        </p:nvGraphicFramePr>
        <p:xfrm>
          <a:off x="89535" y="850265"/>
          <a:ext cx="8964295" cy="5297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S.</a:t>
                      </a:r>
                      <a:r>
                        <a:rPr lang="en-IN" altLang="en-US"/>
                        <a:t>N</a:t>
                      </a:r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        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</a:t>
                      </a:r>
                      <a:r>
                        <a:rPr lang="en-IN" altLang="en-US"/>
                        <a:t> </a:t>
                      </a:r>
                      <a:r>
                        <a:rPr lang="en-US"/>
                        <a:t> AUTHOR</a:t>
                      </a:r>
                      <a:r>
                        <a:rPr lang="en-IN" altLang="en-US"/>
                        <a:t>/</a:t>
                      </a:r>
                    </a:p>
                    <a:p>
                      <a:pPr>
                        <a:buNone/>
                      </a:pPr>
                      <a:r>
                        <a:rPr lang="en-IN" altLang="en-US"/>
                        <a:t>JOURNAl</a:t>
                      </a:r>
                      <a:endParaRPr lang="en-I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ALGORTHIM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DIS</a:t>
                      </a:r>
                      <a:r>
                        <a:rPr lang="en-US"/>
                        <a:t>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Hybrid Deep Learning Approach for Pancreatic Cancer Diagnosis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Patel R., Kim</a:t>
                      </a:r>
                      <a:r>
                        <a:rPr lang="en-IN" altLang="en-US" sz="1800">
                          <a:sym typeface="+mn-ea"/>
                        </a:rPr>
                        <a:t>/ IEEE </a:t>
                      </a:r>
                      <a:r>
                        <a:rPr lang="en-US" altLang="en-US" sz="1800">
                          <a:sym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</a:t>
                      </a:r>
                      <a:r>
                        <a:rPr lang="en-IN" altLang="en-US"/>
                        <a:t>1</a:t>
                      </a: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CNN-LSTM combination.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Combines spatial and temporal data, improving diagnostic perfor</a:t>
                      </a:r>
                      <a:r>
                        <a:rPr lang="en-IN" altLang="en-US" sz="1800">
                          <a:sym typeface="+mn-ea"/>
                        </a:rPr>
                        <a:t>mance.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None/>
                      </a:pPr>
                      <a:r>
                        <a:rPr lang="en-US" altLang="en-US"/>
                        <a:t>Needs extensive labeled data for LSTM training.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 Multi-Modal Deep Learning for Pancreatic Cancer Risk Assessment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 Johnson A., Singh </a:t>
                      </a:r>
                      <a:r>
                        <a:rPr lang="en-IN" altLang="en-US" sz="1800">
                          <a:sym typeface="+mn-ea"/>
                        </a:rPr>
                        <a:t>/MDPI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2021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/>
                        <a:t>Multi-modal CNN with clinical and genomic data.</a:t>
                      </a:r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>
                          <a:sym typeface="+mn-ea"/>
                        </a:rPr>
                        <a:t>Higher potential for accurate risk assessment and early detection.</a:t>
                      </a:r>
                      <a:endParaRPr lang="en-US" altLang="en-US" sz="1800"/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  <a:p>
                      <a:pPr>
                        <a:buNone/>
                      </a:pP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Complex and requires extensive data preprocessing.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8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615" y="885825"/>
            <a:ext cx="8797925" cy="8070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815" y="934085"/>
            <a:ext cx="8858250" cy="6139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>
              <a:buFont typeface="Arial" panose="020B0604020202020204" pitchFamily="34" charset="0"/>
              <a:buNone/>
            </a:pPr>
            <a:endParaRPr lang="en-US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/>
              <a:t>   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1450" y="885825"/>
            <a:ext cx="8753475" cy="63569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1450" y="98425"/>
            <a:ext cx="3981450" cy="5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l"/>
            <a:r>
              <a:rPr lang="en-IN" altLang="en-US" sz="2800" b="1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94615" y="-751876"/>
            <a:ext cx="895477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1.Limited Accuracy in WBC Classification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Existing automated systems for White Blood Cell (WBC) classification from microscopic images often face challenges in achieving high segmentation accuracy and generalization across diverse datasets.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 Diagnosis of Pancreatic Cancer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Traditional detection methods for pancreatic cancer are inefficient, leading to late-stage diagnoses and poor prognosis.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Potential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Although advanced deep learning methods (e.g., radiomics, transfer learning, GANs, ensemble models) show potential in enhancing medical image-based diagnosis, their clinical adoption remains limited.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Key barriers such as limited availability of annotated datasets, lack of model interpretability, and high computational demands restrict the practical use of deep learning in medical diagnostics.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68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32" y="71755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6829464" y="714356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00332" y="6286520"/>
            <a:ext cx="6143668" cy="682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0" y="6280398"/>
            <a:ext cx="2314568" cy="714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0" y="6367529"/>
            <a:ext cx="441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DEPARTMENT OF COMPUTER APPLICATIONS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58833"/>
            <a:ext cx="2133600" cy="365125"/>
          </a:xfrm>
        </p:spPr>
        <p:txBody>
          <a:bodyPr/>
          <a:lstStyle/>
          <a:p>
            <a:fld id="{2C3FB9A0-29AF-47DD-9689-6D05F63730EF}" type="slidenum">
              <a:rPr lang="en-IN" sz="1400" b="1" smtClean="0">
                <a:solidFill>
                  <a:schemeClr val="tx1"/>
                </a:solidFill>
              </a:rPr>
              <a:t>9</a:t>
            </a:fld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8679" y="191136"/>
            <a:ext cx="1769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cs typeface="Arial" panose="020B0604020202020204" pitchFamily="34" charset="0"/>
              </a:rPr>
              <a:t>OBJECTIVE</a:t>
            </a:r>
            <a:endParaRPr lang="en-IN" sz="2800" dirty="0"/>
          </a:p>
        </p:txBody>
      </p:sp>
      <p:sp>
        <p:nvSpPr>
          <p:cNvPr id="6" name="Rectangle 5"/>
          <p:cNvSpPr/>
          <p:nvPr/>
        </p:nvSpPr>
        <p:spPr>
          <a:xfrm>
            <a:off x="262255" y="1192988"/>
            <a:ext cx="8630225" cy="46842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Develop a user-friendly graphical tool for medical image analysis focused on pancreatic cancer detection.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Automate grayscale conversion, binarization, noise removal, and image classification using a trained CNN model.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Identify and count white blood cells (WBCs), highlighting cancer-affected regions in blood smear images.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Provide visual and text-based diagnosis output to support early, reliable cancer detection.</a:t>
            </a:r>
          </a:p>
          <a:p>
            <a:pPr indent="0" algn="just">
              <a:buFont typeface="+mj-lt"/>
              <a:buNone/>
            </a:pPr>
            <a:endParaRPr lang="en-US" altLang="en-US" sz="2000" b="0" i="0" dirty="0">
              <a:solidFill>
                <a:schemeClr val="tx1"/>
              </a:solidFill>
              <a:effectLst/>
              <a:cs typeface="+mn-lt"/>
            </a:endParaRPr>
          </a:p>
          <a:p>
            <a:pPr indent="0">
              <a:buFont typeface="+mj-lt"/>
              <a:buNone/>
            </a:pPr>
            <a:endParaRPr lang="en-US" altLang="en-US" sz="2400" b="0" i="0" dirty="0">
              <a:solidFill>
                <a:srgbClr val="374151"/>
              </a:solidFill>
              <a:effectLst/>
              <a:cs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34"/>
  <p:tag name="TABLE_ENDDRAG_RECT" val="25*80*586*2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34"/>
  <p:tag name="TABLE_ENDDRAG_RECT" val="25*80*586*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2*399"/>
  <p:tag name="TABLE_ENDDRAG_RECT" val="32*77*642*3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15*434"/>
  <p:tag name="TABLE_ENDDRAG_RECT" val="2*57*715*4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34"/>
  <p:tag name="TABLE_ENDDRAG_RECT" val="25*80*586*2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2*399"/>
  <p:tag name="TABLE_ENDDRAG_RECT" val="32*77*642*3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05*415"/>
  <p:tag name="TABLE_ENDDRAG_RECT" val="7*66*705*4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2*399"/>
  <p:tag name="TABLE_ENDDRAG_RECT" val="32*77*642*3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13*419"/>
  <p:tag name="TABLE_ENDDRAG_RECT" val="4*69*713*4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34"/>
  <p:tag name="TABLE_ENDDRAG_RECT" val="25*80*586*2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2*399"/>
  <p:tag name="TABLE_ENDDRAG_RECT" val="32*77*642*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15*424"/>
  <p:tag name="TABLE_ENDDRAG_RECT" val="2*57*715*4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86*234"/>
  <p:tag name="TABLE_ENDDRAG_RECT" val="25*80*586*2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2*399"/>
  <p:tag name="TABLE_ENDDRAG_RECT" val="32*77*642*3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14*434"/>
  <p:tag name="TABLE_ENDDRAG_RECT" val="4*59*714*43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2948</Words>
  <Application>Microsoft Office PowerPoint</Application>
  <PresentationFormat>On-screen Show (4:3)</PresentationFormat>
  <Paragraphs>520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Certification on completion tentative class date: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CRESCENT</dc:creator>
  <cp:lastModifiedBy>shankar harini</cp:lastModifiedBy>
  <cp:revision>488</cp:revision>
  <dcterms:created xsi:type="dcterms:W3CDTF">2020-12-10T05:13:00Z</dcterms:created>
  <dcterms:modified xsi:type="dcterms:W3CDTF">2025-05-06T03:27:23Z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A6CEE30FB3754F3F84BB600BBDAB60C8_12</vt:lpwstr>
  </property>
  <property fmtid="{D5CDD505-2E9C-101B-9397-08002B2CF9AE}" pid="3" name="KSOProductBuildVer">
    <vt:lpwstr>1033-12.2.0.20795</vt:lpwstr>
  </property>
</Properties>
</file>